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74" r:id="rId2"/>
    <p:sldId id="267" r:id="rId3"/>
    <p:sldId id="268" r:id="rId4"/>
    <p:sldId id="269" r:id="rId5"/>
    <p:sldId id="270" r:id="rId6"/>
    <p:sldId id="271" r:id="rId7"/>
    <p:sldId id="272" r:id="rId8"/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73" r:id="rId20"/>
    <p:sldId id="275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20" autoAdjust="0"/>
    <p:restoredTop sz="84016" autoAdjust="0"/>
  </p:normalViewPr>
  <p:slideViewPr>
    <p:cSldViewPr snapToGrid="0">
      <p:cViewPr varScale="1">
        <p:scale>
          <a:sx n="96" d="100"/>
          <a:sy n="96" d="100"/>
        </p:scale>
        <p:origin x="76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3A1B36-ECD6-4680-9EC0-20A18C45879A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4DFBAC-36B4-4D04-AE8D-F51353F017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9568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4DFBAC-36B4-4D04-AE8D-F51353F017C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89944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4DFBAC-36B4-4D04-AE8D-F51353F017C3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4515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4DFBAC-36B4-4D04-AE8D-F51353F017C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5185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4DFBAC-36B4-4D04-AE8D-F51353F017C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9027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4DFBAC-36B4-4D04-AE8D-F51353F017C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0090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4DFBAC-36B4-4D04-AE8D-F51353F017C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92585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4DFBAC-36B4-4D04-AE8D-F51353F017C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200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4DFBAC-36B4-4D04-AE8D-F51353F017C3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6289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4DFBAC-36B4-4D04-AE8D-F51353F017C3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88406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4DFBAC-36B4-4D04-AE8D-F51353F017C3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68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9F48A-0FAB-45A2-944C-9AA482DC4BB2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C816E-6E38-4685-8500-2505B915C0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6325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9F48A-0FAB-45A2-944C-9AA482DC4BB2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C816E-6E38-4685-8500-2505B915C0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9687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9F48A-0FAB-45A2-944C-9AA482DC4BB2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C816E-6E38-4685-8500-2505B915C0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0100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9F48A-0FAB-45A2-944C-9AA482DC4BB2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C816E-6E38-4685-8500-2505B915C0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231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9F48A-0FAB-45A2-944C-9AA482DC4BB2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C816E-6E38-4685-8500-2505B915C0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4564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9F48A-0FAB-45A2-944C-9AA482DC4BB2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C816E-6E38-4685-8500-2505B915C0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75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9F48A-0FAB-45A2-944C-9AA482DC4BB2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C816E-6E38-4685-8500-2505B915C0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5720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9F48A-0FAB-45A2-944C-9AA482DC4BB2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C816E-6E38-4685-8500-2505B915C0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281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9F48A-0FAB-45A2-944C-9AA482DC4BB2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C816E-6E38-4685-8500-2505B915C0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8752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9F48A-0FAB-45A2-944C-9AA482DC4BB2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C816E-6E38-4685-8500-2505B915C0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2479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9F48A-0FAB-45A2-944C-9AA482DC4BB2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C816E-6E38-4685-8500-2505B915C0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0746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49F48A-0FAB-45A2-944C-9AA482DC4BB2}" type="datetimeFigureOut">
              <a:rPr lang="zh-CN" altLang="en-US" smtClean="0"/>
              <a:t>2023/7/24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5C816E-6E38-4685-8500-2505B915C0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7859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8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62708" y="2553286"/>
            <a:ext cx="114018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 smtClean="0"/>
              <a:t>年中总结</a:t>
            </a:r>
            <a:endParaRPr lang="zh-CN" alt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35778691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95762" y="1243781"/>
            <a:ext cx="461329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方法</a:t>
            </a:r>
            <a:r>
              <a:rPr lang="zh-CN" altLang="en-US" sz="2800" dirty="0" smtClean="0"/>
              <a:t>：结合两个工作的优点，我们使用</a:t>
            </a:r>
            <a:r>
              <a:rPr lang="en-US" altLang="zh-CN" sz="2800" dirty="0"/>
              <a:t>TSMC</a:t>
            </a:r>
            <a:r>
              <a:rPr lang="zh-CN" altLang="en-US" sz="2800" dirty="0"/>
              <a:t>提出的数字</a:t>
            </a:r>
            <a:r>
              <a:rPr lang="en-US" altLang="zh-CN" sz="2800" dirty="0"/>
              <a:t>CIM</a:t>
            </a:r>
            <a:r>
              <a:rPr lang="zh-CN" altLang="en-US" sz="2800" dirty="0"/>
              <a:t>宏，添加</a:t>
            </a:r>
            <a:r>
              <a:rPr lang="zh-CN" altLang="en-US" sz="2800" dirty="0">
                <a:solidFill>
                  <a:srgbClr val="FF0000"/>
                </a:solidFill>
              </a:rPr>
              <a:t>控制</a:t>
            </a:r>
            <a:r>
              <a:rPr lang="zh-CN" altLang="en-US" sz="2800" dirty="0" smtClean="0">
                <a:solidFill>
                  <a:srgbClr val="FF0000"/>
                </a:solidFill>
              </a:rPr>
              <a:t>模块电路，修改加法树部分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95762" y="3547215"/>
            <a:ext cx="482567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挑战：</a:t>
            </a:r>
            <a:endParaRPr lang="en-US" altLang="zh-CN" sz="2800" dirty="0" smtClean="0"/>
          </a:p>
          <a:p>
            <a:r>
              <a:rPr lang="en-US" altLang="zh-CN" sz="2800" dirty="0" smtClean="0"/>
              <a:t>1</a:t>
            </a:r>
            <a:r>
              <a:rPr lang="zh-CN" altLang="en-US" sz="2800" dirty="0" smtClean="0"/>
              <a:t>、控制模块的设计面积功耗开销不能过大</a:t>
            </a:r>
            <a:endParaRPr lang="en-US" altLang="zh-CN" sz="2800" dirty="0" smtClean="0"/>
          </a:p>
          <a:p>
            <a:r>
              <a:rPr lang="en-US" altLang="zh-CN" sz="2800" dirty="0" smtClean="0"/>
              <a:t>2</a:t>
            </a:r>
            <a:r>
              <a:rPr lang="zh-CN" altLang="en-US" sz="2800" dirty="0" smtClean="0"/>
              <a:t>、加法树需要同时支持矩阵乘加法以及卷积加法</a:t>
            </a:r>
            <a:endParaRPr lang="zh-CN" altLang="en-US" sz="28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6695" y="1013235"/>
            <a:ext cx="6805688" cy="520855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91263" y="143291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目前阶段工作：实现一个支持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通用矩阵乘以及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3x3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卷积的数字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CIM</a:t>
            </a:r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宏</a:t>
            </a:r>
            <a:endParaRPr lang="zh-CN" altLang="en-US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90283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07" y="1339806"/>
            <a:ext cx="6100827" cy="4669109"/>
          </a:xfrm>
          <a:prstGeom prst="rect">
            <a:avLst/>
          </a:prstGeom>
        </p:spPr>
      </p:pic>
      <p:sp>
        <p:nvSpPr>
          <p:cNvPr id="2" name="右箭头 1"/>
          <p:cNvSpPr/>
          <p:nvPr/>
        </p:nvSpPr>
        <p:spPr>
          <a:xfrm>
            <a:off x="6448302" y="3325090"/>
            <a:ext cx="932213" cy="5640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0515" y="1182029"/>
            <a:ext cx="4805926" cy="506237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91263" y="143291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目前阶段工作：实现一个支持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通用矩阵乘以及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3x3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卷积的数字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CIM</a:t>
            </a:r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宏</a:t>
            </a:r>
            <a:endParaRPr lang="zh-CN" altLang="en-US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25263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35973" y="1087551"/>
            <a:ext cx="119006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我们保留了原始</a:t>
            </a:r>
            <a:r>
              <a:rPr lang="en-US" altLang="zh-CN" sz="2800" dirty="0"/>
              <a:t>TSMC</a:t>
            </a:r>
            <a:r>
              <a:rPr lang="zh-CN" altLang="en-US" sz="2800" dirty="0"/>
              <a:t>的</a:t>
            </a:r>
            <a:r>
              <a:rPr lang="en-US" altLang="zh-CN" sz="2800" dirty="0"/>
              <a:t>CIM</a:t>
            </a:r>
            <a:r>
              <a:rPr lang="zh-CN" altLang="en-US" sz="2800" dirty="0"/>
              <a:t>宏的矩阵乘法运算功能，在其存储阵列中加入了逻辑控制单元，以操控</a:t>
            </a:r>
            <a:r>
              <a:rPr lang="en-US" altLang="zh-CN" sz="2800" dirty="0"/>
              <a:t>CIM</a:t>
            </a:r>
            <a:r>
              <a:rPr lang="zh-CN" altLang="en-US" sz="2800" dirty="0"/>
              <a:t>宏内部的数据读出操作，达到卷积运算的目的。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11" name="右箭头 10"/>
          <p:cNvSpPr/>
          <p:nvPr/>
        </p:nvSpPr>
        <p:spPr>
          <a:xfrm>
            <a:off x="5867316" y="4007711"/>
            <a:ext cx="932213" cy="5640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4999" y="2041658"/>
            <a:ext cx="3614061" cy="434382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492" y="2041658"/>
            <a:ext cx="4572354" cy="481634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91263" y="143291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目前阶段工作：实现一个支持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通用矩阵乘以及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3x3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卷积的数字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CIM</a:t>
            </a:r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宏</a:t>
            </a:r>
            <a:endParaRPr lang="zh-CN" altLang="en-US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360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6685" y="1507066"/>
            <a:ext cx="3835487" cy="5058597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7023" y="1962319"/>
            <a:ext cx="3661043" cy="3837156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35973" y="1087551"/>
            <a:ext cx="119006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控制逻辑如下：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167" y="1809342"/>
            <a:ext cx="3591499" cy="4316705"/>
          </a:xfrm>
          <a:prstGeom prst="rect">
            <a:avLst/>
          </a:prstGeom>
        </p:spPr>
      </p:pic>
      <p:cxnSp>
        <p:nvCxnSpPr>
          <p:cNvPr id="15" name="直接箭头连接符 14"/>
          <p:cNvCxnSpPr/>
          <p:nvPr/>
        </p:nvCxnSpPr>
        <p:spPr>
          <a:xfrm flipV="1">
            <a:off x="2559847" y="2593745"/>
            <a:ext cx="2226864" cy="102888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 flipV="1">
            <a:off x="7019928" y="2378869"/>
            <a:ext cx="2516978" cy="505883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>
            <a:off x="7655435" y="3652851"/>
            <a:ext cx="1524284" cy="1104887"/>
          </a:xfrm>
          <a:prstGeom prst="straightConnector1">
            <a:avLst/>
          </a:prstGeom>
          <a:ln w="349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91263" y="143291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目前阶段工作：实现一个支持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通用矩阵乘以及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3x3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卷积的数字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CIM</a:t>
            </a:r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宏</a:t>
            </a:r>
            <a:endParaRPr lang="zh-CN" altLang="en-US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7062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150249" y="344600"/>
            <a:ext cx="18378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详细控制过程：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2377" y="0"/>
            <a:ext cx="9791960" cy="673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58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35973" y="1087550"/>
            <a:ext cx="104796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具体实现（使用</a:t>
            </a:r>
            <a:r>
              <a:rPr lang="en-US" altLang="zh-CN" sz="2800" dirty="0"/>
              <a:t>virtuoso</a:t>
            </a:r>
            <a:r>
              <a:rPr lang="zh-CN" altLang="en-US" sz="2800" dirty="0"/>
              <a:t>进行电路图绘制并进行了初步验证，功能正确）：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428100" y="6322987"/>
            <a:ext cx="16409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控制逻辑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5648" y="2041657"/>
            <a:ext cx="3090980" cy="428654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373" y="2339255"/>
            <a:ext cx="8430513" cy="3596342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092734" y="6322987"/>
            <a:ext cx="32692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TSMC</a:t>
            </a:r>
            <a:r>
              <a:rPr lang="zh-CN" altLang="en-US" sz="2800" dirty="0"/>
              <a:t>的</a:t>
            </a:r>
            <a:r>
              <a:rPr lang="en-US" altLang="zh-CN" sz="2800" dirty="0" err="1"/>
              <a:t>bitcell</a:t>
            </a:r>
            <a:r>
              <a:rPr lang="zh-CN" altLang="en-US" sz="2800" dirty="0"/>
              <a:t>单元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91263" y="143291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目前阶段工作：实现一个支持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通用矩阵乘以及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3x3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卷积的数字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CIM</a:t>
            </a:r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宏</a:t>
            </a:r>
            <a:endParaRPr lang="zh-CN" altLang="en-US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649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35973" y="1087550"/>
            <a:ext cx="104796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具体实现（使用</a:t>
            </a:r>
            <a:r>
              <a:rPr lang="en-US" altLang="zh-CN" sz="2800" dirty="0"/>
              <a:t>virtuoso</a:t>
            </a:r>
            <a:r>
              <a:rPr lang="zh-CN" altLang="en-US" sz="2800" dirty="0"/>
              <a:t>进行电路图绘制并进行了初步验证，功能正确）：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8144" y="1564603"/>
            <a:ext cx="6704732" cy="449596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4655321" y="6197859"/>
            <a:ext cx="2775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控制单元级联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91263" y="143291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目前阶段工作：实现一个支持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通用矩阵乘以及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3x3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卷积的数字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CIM</a:t>
            </a:r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宏</a:t>
            </a:r>
            <a:endParaRPr lang="zh-CN" altLang="en-US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6061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35973" y="1087550"/>
            <a:ext cx="104796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具体实现（使用</a:t>
            </a:r>
            <a:r>
              <a:rPr lang="en-US" altLang="zh-CN" sz="2800" dirty="0"/>
              <a:t>virtuoso</a:t>
            </a:r>
            <a:r>
              <a:rPr lang="zh-CN" altLang="en-US" sz="2800" dirty="0"/>
              <a:t>进行电路图绘制并进行了初步验证，功能正确）：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655321" y="6197859"/>
            <a:ext cx="2775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4x4</a:t>
            </a:r>
            <a:r>
              <a:rPr lang="zh-CN" altLang="en-US" sz="2800" dirty="0"/>
              <a:t>规模的</a:t>
            </a:r>
            <a:r>
              <a:rPr lang="en-US" altLang="zh-CN" sz="2800" dirty="0"/>
              <a:t>CIM</a:t>
            </a:r>
            <a:r>
              <a:rPr lang="zh-CN" altLang="en-US" sz="2800" dirty="0"/>
              <a:t>宏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065" y="2383422"/>
            <a:ext cx="5034941" cy="366669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91263" y="143291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目前阶段工作：实现一个支持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通用矩阵乘以及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3x3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卷积的数字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CIM</a:t>
            </a:r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宏</a:t>
            </a:r>
            <a:endParaRPr lang="zh-CN" altLang="en-US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6314661" y="263718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6003285"/>
              </p:ext>
            </p:extLst>
          </p:nvPr>
        </p:nvGraphicFramePr>
        <p:xfrm>
          <a:off x="6208642" y="2305878"/>
          <a:ext cx="5922027" cy="35860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Visio" r:id="rId5" imgW="14078167" imgH="8521641" progId="Visio.Drawing.15">
                  <p:embed/>
                </p:oleObj>
              </mc:Choice>
              <mc:Fallback>
                <p:oleObj name="Visio" r:id="rId5" imgW="14078167" imgH="8521641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08642" y="2305878"/>
                        <a:ext cx="5922027" cy="358607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左右箭头 4"/>
          <p:cNvSpPr/>
          <p:nvPr/>
        </p:nvSpPr>
        <p:spPr>
          <a:xfrm>
            <a:off x="5274366" y="4200938"/>
            <a:ext cx="980660" cy="390939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9967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35973" y="1087550"/>
            <a:ext cx="104796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具体实现（使用</a:t>
            </a:r>
            <a:r>
              <a:rPr lang="en-US" altLang="zh-CN" sz="2800" dirty="0"/>
              <a:t>virtuoso</a:t>
            </a:r>
            <a:r>
              <a:rPr lang="zh-CN" altLang="en-US" sz="2800" dirty="0"/>
              <a:t>进行电路图绘制并进行了初步验证，功能正确）：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655321" y="6197859"/>
            <a:ext cx="2775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CIM</a:t>
            </a:r>
            <a:r>
              <a:rPr lang="zh-CN" altLang="en-US" sz="2800" dirty="0"/>
              <a:t>宏整体架构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457" y="2771289"/>
            <a:ext cx="11271109" cy="298819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91263" y="143291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目前阶段工作：实现一个支持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通用矩阵乘以及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3x3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卷积的数字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CIM</a:t>
            </a:r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宏</a:t>
            </a:r>
            <a:endParaRPr lang="zh-CN" altLang="en-US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88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35973" y="1087550"/>
            <a:ext cx="104796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具体实现（使用</a:t>
            </a:r>
            <a:r>
              <a:rPr lang="en-US" altLang="zh-CN" sz="2800" dirty="0"/>
              <a:t>virtuoso</a:t>
            </a:r>
            <a:r>
              <a:rPr lang="zh-CN" altLang="en-US" sz="2800" dirty="0"/>
              <a:t>进行电路图绘制并进行了初步验证，功能正确）：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655321" y="6197859"/>
            <a:ext cx="2775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CIM</a:t>
            </a:r>
            <a:r>
              <a:rPr lang="zh-CN" altLang="en-US" sz="2800" dirty="0"/>
              <a:t>宏整体架构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457" y="2771289"/>
            <a:ext cx="11271109" cy="298819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91263" y="143291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目前阶段工作：实现一个支持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通用矩阵乘以及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3x3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卷积的数字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CIM</a:t>
            </a:r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宏</a:t>
            </a:r>
            <a:endParaRPr lang="zh-CN" altLang="en-US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8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示&#10;&#10;描述已自动生成">
            <a:extLst>
              <a:ext uri="{FF2B5EF4-FFF2-40B4-BE49-F238E27FC236}">
                <a16:creationId xmlns:a16="http://schemas.microsoft.com/office/drawing/2014/main" id="{585E45AC-12DC-2EEC-5CE5-34328DCB8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353" y="2024969"/>
            <a:ext cx="6282137" cy="442890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3D131B9-3A65-532B-4C8C-A567C31B90A3}"/>
              </a:ext>
            </a:extLst>
          </p:cNvPr>
          <p:cNvSpPr txBox="1"/>
          <p:nvPr/>
        </p:nvSpPr>
        <p:spPr>
          <a:xfrm>
            <a:off x="8110060" y="2024969"/>
            <a:ext cx="34709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DIANA</a:t>
            </a:r>
            <a:r>
              <a:rPr lang="zh-CN" altLang="en-US" sz="2000" dirty="0"/>
              <a:t>体系结构主要包含</a:t>
            </a:r>
            <a:r>
              <a:rPr lang="zh-CN" altLang="en-US" sz="2000" dirty="0">
                <a:solidFill>
                  <a:srgbClr val="FF0000"/>
                </a:solidFill>
              </a:rPr>
              <a:t>三个模块</a:t>
            </a:r>
            <a:r>
              <a:rPr lang="zh-CN" altLang="en-US" sz="2000" dirty="0"/>
              <a:t>：包含</a:t>
            </a:r>
            <a:r>
              <a:rPr lang="en-US" altLang="zh-CN" sz="2000" dirty="0"/>
              <a:t>RISC-V</a:t>
            </a:r>
            <a:r>
              <a:rPr lang="zh-CN" altLang="en-US" sz="2000" dirty="0"/>
              <a:t>核的</a:t>
            </a:r>
            <a:r>
              <a:rPr lang="en-US" altLang="zh-CN" sz="2000" dirty="0"/>
              <a:t>CPU</a:t>
            </a:r>
            <a:r>
              <a:rPr lang="zh-CN" altLang="en-US" sz="2000" dirty="0"/>
              <a:t>，包含数字阵列的数字核以及支持存内计算的模拟核</a:t>
            </a:r>
            <a:endParaRPr lang="en-US" altLang="zh-CN" sz="20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404706" y="192528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前期工作：论文阅读</a:t>
            </a:r>
            <a:endParaRPr lang="en-US" altLang="zh-CN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4E15BC4-1957-4837-68DF-7F321044D45F}"/>
              </a:ext>
            </a:extLst>
          </p:cNvPr>
          <p:cNvSpPr txBox="1"/>
          <p:nvPr/>
        </p:nvSpPr>
        <p:spPr>
          <a:xfrm>
            <a:off x="7884650" y="4057760"/>
            <a:ext cx="392180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本文创新点如下：</a:t>
            </a:r>
            <a:endParaRPr lang="en-US" altLang="zh-CN" sz="2000" dirty="0"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sz="2000" dirty="0">
                <a:ea typeface="等线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）提出一种</a:t>
            </a:r>
            <a:r>
              <a:rPr lang="zh-CN" altLang="en-US" sz="2000" dirty="0">
                <a:solidFill>
                  <a:srgbClr val="FF0000"/>
                </a:solidFill>
                <a:ea typeface="等线" panose="02010600030101010101" pitchFamily="2" charset="-122"/>
                <a:cs typeface="Times New Roman" panose="02020603050405020304" pitchFamily="18" charset="0"/>
              </a:rPr>
              <a:t>异构</a:t>
            </a:r>
            <a:r>
              <a:rPr lang="en-US" altLang="zh-CN" sz="2000" dirty="0">
                <a:solidFill>
                  <a:srgbClr val="FF0000"/>
                </a:solidFill>
                <a:ea typeface="等线" panose="02010600030101010101" pitchFamily="2" charset="-122"/>
                <a:cs typeface="Times New Roman" panose="02020603050405020304" pitchFamily="18" charset="0"/>
              </a:rPr>
              <a:t>DNN</a:t>
            </a:r>
            <a:r>
              <a:rPr lang="zh-CN" altLang="en-US" sz="2000" dirty="0">
                <a:solidFill>
                  <a:srgbClr val="FF0000"/>
                </a:solidFill>
                <a:ea typeface="等线" panose="02010600030101010101" pitchFamily="2" charset="-122"/>
                <a:cs typeface="Times New Roman" panose="02020603050405020304" pitchFamily="18" charset="0"/>
              </a:rPr>
              <a:t>加速器</a:t>
            </a:r>
            <a:endParaRPr lang="en-US" altLang="zh-CN" sz="2000" dirty="0">
              <a:solidFill>
                <a:srgbClr val="FF0000"/>
              </a:solidFill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sz="2000" dirty="0">
                <a:ea typeface="等线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）增强</a:t>
            </a:r>
            <a:r>
              <a:rPr lang="en-US" altLang="zh-CN" sz="2000" dirty="0">
                <a:ea typeface="等线" panose="02010600030101010101" pitchFamily="2" charset="-122"/>
                <a:cs typeface="Times New Roman" panose="02020603050405020304" pitchFamily="18" charset="0"/>
              </a:rPr>
              <a:t>AIMC</a:t>
            </a:r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映射方法，</a:t>
            </a:r>
            <a:r>
              <a:rPr lang="zh-CN" altLang="en-US" sz="2000" dirty="0">
                <a:solidFill>
                  <a:srgbClr val="FF0000"/>
                </a:solidFill>
                <a:ea typeface="等线" panose="02010600030101010101" pitchFamily="2" charset="-122"/>
                <a:cs typeface="Times New Roman" panose="02020603050405020304" pitchFamily="18" charset="0"/>
              </a:rPr>
              <a:t>提高</a:t>
            </a:r>
            <a:r>
              <a:rPr lang="en-US" altLang="zh-CN" sz="2000" dirty="0">
                <a:solidFill>
                  <a:srgbClr val="FF0000"/>
                </a:solidFill>
                <a:ea typeface="等线" panose="02010600030101010101" pitchFamily="2" charset="-122"/>
                <a:cs typeface="Times New Roman" panose="02020603050405020304" pitchFamily="18" charset="0"/>
              </a:rPr>
              <a:t>AIMC</a:t>
            </a:r>
            <a:r>
              <a:rPr lang="zh-CN" altLang="en-US" sz="2000" dirty="0">
                <a:solidFill>
                  <a:srgbClr val="FF0000"/>
                </a:solidFill>
                <a:ea typeface="等线" panose="02010600030101010101" pitchFamily="2" charset="-122"/>
                <a:cs typeface="Times New Roman" panose="02020603050405020304" pitchFamily="18" charset="0"/>
              </a:rPr>
              <a:t>的时空利用率</a:t>
            </a:r>
            <a:endParaRPr lang="en-US" altLang="zh-CN" sz="2000" dirty="0">
              <a:solidFill>
                <a:srgbClr val="FF0000"/>
              </a:solidFill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sz="2000" dirty="0">
                <a:ea typeface="等线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）跨多核异构</a:t>
            </a:r>
            <a:r>
              <a:rPr lang="en-US" altLang="zh-CN" sz="2000" dirty="0">
                <a:ea typeface="等线" panose="02010600030101010101" pitchFamily="2" charset="-122"/>
                <a:cs typeface="Times New Roman" panose="02020603050405020304" pitchFamily="18" charset="0"/>
              </a:rPr>
              <a:t>SoC</a:t>
            </a:r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优化调度策略，</a:t>
            </a:r>
            <a:r>
              <a:rPr lang="zh-CN" altLang="en-US" sz="2000" dirty="0">
                <a:solidFill>
                  <a:srgbClr val="FF0000"/>
                </a:solidFill>
                <a:ea typeface="等线" panose="02010600030101010101" pitchFamily="2" charset="-122"/>
                <a:cs typeface="Times New Roman" panose="02020603050405020304" pitchFamily="18" charset="0"/>
              </a:rPr>
              <a:t>最大化计算结构的时间利用率</a:t>
            </a:r>
            <a:endParaRPr lang="en-US" altLang="zh-CN" sz="2400" dirty="0">
              <a:solidFill>
                <a:srgbClr val="FF0000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404706" y="838563"/>
            <a:ext cx="117577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DIANA: An End-to-End Hybrid </a:t>
            </a:r>
            <a:r>
              <a:rPr lang="en-US" altLang="zh-CN" sz="2800" dirty="0" err="1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DIgital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and </a:t>
            </a:r>
            <a:r>
              <a:rPr lang="en-US" altLang="zh-CN" sz="2800" dirty="0" err="1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ANAlog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Neural Network SoC for the Edge</a:t>
            </a:r>
          </a:p>
        </p:txBody>
      </p:sp>
    </p:spTree>
    <p:extLst>
      <p:ext uri="{BB962C8B-B14F-4D97-AF65-F5344CB8AC3E}">
        <p14:creationId xmlns:p14="http://schemas.microsoft.com/office/powerpoint/2010/main" val="17686599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91263" y="143291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目前阶段工作：实现一个支持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通用矩阵乘以及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3x3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卷积的数字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CIM</a:t>
            </a:r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宏</a:t>
            </a:r>
            <a:endParaRPr lang="zh-CN" altLang="en-US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35973" y="1087550"/>
            <a:ext cx="1047965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目前工作进展：</a:t>
            </a:r>
            <a:endParaRPr lang="en-US" altLang="zh-CN" sz="2800" dirty="0" smtClean="0"/>
          </a:p>
          <a:p>
            <a:endParaRPr lang="en-US" altLang="zh-CN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 smtClean="0"/>
              <a:t>已经使用</a:t>
            </a:r>
            <a:r>
              <a:rPr lang="en-US" altLang="zh-CN" sz="2800" dirty="0" smtClean="0"/>
              <a:t>virtuoso</a:t>
            </a:r>
            <a:r>
              <a:rPr lang="zh-CN" altLang="en-US" sz="2800" dirty="0" smtClean="0"/>
              <a:t>对一个</a:t>
            </a:r>
            <a:r>
              <a:rPr lang="en-US" altLang="zh-CN" sz="2800" dirty="0" smtClean="0"/>
              <a:t>64x4</a:t>
            </a:r>
            <a:r>
              <a:rPr lang="zh-CN" altLang="en-US" sz="2800" dirty="0" smtClean="0"/>
              <a:t>的模块搭建完毕；</a:t>
            </a:r>
            <a:endParaRPr lang="en-US" altLang="zh-CN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4x4</a:t>
            </a:r>
            <a:r>
              <a:rPr lang="zh-CN" altLang="en-US" sz="2800" dirty="0" smtClean="0"/>
              <a:t>部分激励的前仿和后仿都能够正确；</a:t>
            </a:r>
            <a:endParaRPr lang="en-US" altLang="zh-CN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Verilog</a:t>
            </a:r>
            <a:r>
              <a:rPr lang="zh-CN" altLang="en-US" sz="2800" dirty="0" smtClean="0"/>
              <a:t>的仿真脚本已经完成；</a:t>
            </a:r>
            <a:endParaRPr lang="en-US" altLang="zh-CN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 smtClean="0"/>
              <a:t>已经能够使</a:t>
            </a:r>
            <a:r>
              <a:rPr lang="en-US" altLang="zh-CN" sz="2800" dirty="0" smtClean="0"/>
              <a:t>Verilog</a:t>
            </a:r>
            <a:r>
              <a:rPr lang="zh-CN" altLang="en-US" sz="2800" dirty="0" smtClean="0"/>
              <a:t>代码文件和</a:t>
            </a:r>
            <a:r>
              <a:rPr lang="en-US" altLang="zh-CN" sz="2800" dirty="0" smtClean="0"/>
              <a:t>virtuoso</a:t>
            </a:r>
            <a:r>
              <a:rPr lang="zh-CN" altLang="en-US" sz="2800" dirty="0" smtClean="0"/>
              <a:t>电路图联合仿真；</a:t>
            </a:r>
            <a:endParaRPr lang="en-US" altLang="zh-CN" sz="2800" dirty="0" smtClean="0"/>
          </a:p>
          <a:p>
            <a:endParaRPr lang="en-US" altLang="zh-CN" sz="2800" dirty="0"/>
          </a:p>
          <a:p>
            <a:r>
              <a:rPr lang="zh-CN" altLang="en-US" sz="2800" dirty="0" smtClean="0"/>
              <a:t>目前存在问题：</a:t>
            </a:r>
            <a:endParaRPr lang="en-US" altLang="zh-CN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 smtClean="0"/>
              <a:t>接上</a:t>
            </a:r>
            <a:r>
              <a:rPr lang="en-US" altLang="zh-CN" sz="2800" dirty="0" smtClean="0"/>
              <a:t>Verilog</a:t>
            </a:r>
            <a:r>
              <a:rPr lang="zh-CN" altLang="en-US" sz="2800" smtClean="0"/>
              <a:t>脚本后有些激励生成不正确，还需要调试；</a:t>
            </a:r>
            <a:endParaRPr lang="en-US" altLang="zh-CN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39320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示, 示意图&#10;&#10;描述已自动生成">
            <a:extLst>
              <a:ext uri="{FF2B5EF4-FFF2-40B4-BE49-F238E27FC236}">
                <a16:creationId xmlns:a16="http://schemas.microsoft.com/office/drawing/2014/main" id="{54D4FCA8-596E-F920-9FA4-D6126B189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487" y="2055134"/>
            <a:ext cx="5190977" cy="361918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919116E-E548-0C9E-5C66-9276FAE356E1}"/>
              </a:ext>
            </a:extLst>
          </p:cNvPr>
          <p:cNvSpPr txBox="1"/>
          <p:nvPr/>
        </p:nvSpPr>
        <p:spPr>
          <a:xfrm>
            <a:off x="327621" y="5828206"/>
            <a:ext cx="52981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FF000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模拟核</a:t>
            </a:r>
            <a:r>
              <a:rPr lang="zh-CN" altLang="zh-CN" sz="20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针对大规模</a:t>
            </a:r>
            <a:r>
              <a:rPr lang="en-US" altLang="zh-CN" sz="20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MVM</a:t>
            </a:r>
            <a:r>
              <a:rPr lang="zh-CN" altLang="zh-CN" sz="20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操作的节能执行进行了优化处理</a:t>
            </a:r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2400" dirty="0"/>
          </a:p>
        </p:txBody>
      </p:sp>
      <p:pic>
        <p:nvPicPr>
          <p:cNvPr id="5" name="图片 4" descr="图示&#10;&#10;中度可信度描述已自动生成">
            <a:extLst>
              <a:ext uri="{FF2B5EF4-FFF2-40B4-BE49-F238E27FC236}">
                <a16:creationId xmlns:a16="http://schemas.microsoft.com/office/drawing/2014/main" id="{C4E06381-D887-9553-5287-8B57A2523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365" y="2055134"/>
            <a:ext cx="5313741" cy="3589934"/>
          </a:xfrm>
          <a:prstGeom prst="rect">
            <a:avLst/>
          </a:prstGeom>
        </p:spPr>
      </p:pic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9BE8CCFC-C712-B3BD-5763-2A8FBB85911F}"/>
              </a:ext>
            </a:extLst>
          </p:cNvPr>
          <p:cNvCxnSpPr>
            <a:cxnSpLocks/>
          </p:cNvCxnSpPr>
          <p:nvPr/>
        </p:nvCxnSpPr>
        <p:spPr>
          <a:xfrm>
            <a:off x="5971735" y="1906172"/>
            <a:ext cx="3847" cy="495182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EA4FEB49-E523-78B3-0E09-7BE0C50BFD2F}"/>
              </a:ext>
            </a:extLst>
          </p:cNvPr>
          <p:cNvSpPr txBox="1"/>
          <p:nvPr/>
        </p:nvSpPr>
        <p:spPr>
          <a:xfrm>
            <a:off x="6434701" y="5674319"/>
            <a:ext cx="52981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FF0000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数字</a:t>
            </a:r>
            <a:r>
              <a:rPr lang="zh-CN" altLang="en-US" sz="2000" dirty="0">
                <a:solidFill>
                  <a:srgbClr val="FF0000"/>
                </a:solidFill>
                <a:ea typeface="等线" panose="02010600030101010101" pitchFamily="2" charset="-122"/>
                <a:cs typeface="Times New Roman" panose="02020603050405020304" pitchFamily="18" charset="0"/>
              </a:rPr>
              <a:t>核</a:t>
            </a:r>
            <a:r>
              <a:rPr lang="zh-CN" altLang="zh-CN" sz="20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主要由一个</a:t>
            </a:r>
            <a:r>
              <a:rPr lang="en-US" altLang="zh-CN" sz="20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16x16</a:t>
            </a:r>
            <a:r>
              <a:rPr lang="zh-CN" altLang="zh-CN" sz="20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20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PE</a:t>
            </a:r>
            <a:r>
              <a:rPr lang="zh-CN" altLang="zh-CN" sz="20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阵列构成，具有</a:t>
            </a:r>
            <a:r>
              <a:rPr lang="en-US" altLang="zh-CN" sz="20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zh-CN" sz="20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20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zh-CN" altLang="zh-CN" sz="20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20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8</a:t>
            </a:r>
            <a:r>
              <a:rPr lang="zh-CN" altLang="zh-CN" sz="20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位精度可扩展的</a:t>
            </a:r>
            <a:r>
              <a:rPr lang="en-US" altLang="zh-CN" sz="20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MAC</a:t>
            </a:r>
            <a:r>
              <a:rPr lang="zh-CN" altLang="zh-CN" sz="20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操作，根据选定的精度，并行度可以增加到</a:t>
            </a:r>
            <a:r>
              <a:rPr lang="en-US" altLang="zh-CN" sz="20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32x16</a:t>
            </a:r>
            <a:r>
              <a:rPr lang="zh-CN" altLang="en-US" sz="200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200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64x16</a:t>
            </a:r>
            <a:endParaRPr lang="en-US" altLang="zh-CN" sz="24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51B8CEC-ABB4-A1E8-11DA-97F8927A8AA9}"/>
              </a:ext>
            </a:extLst>
          </p:cNvPr>
          <p:cNvSpPr txBox="1"/>
          <p:nvPr/>
        </p:nvSpPr>
        <p:spPr>
          <a:xfrm>
            <a:off x="404706" y="875121"/>
            <a:ext cx="117577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DIANA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An End-to-End Hybrid </a:t>
            </a:r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ANAlog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Neural Network SoC for the Edge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404706" y="192528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前期工作：论文阅读</a:t>
            </a:r>
            <a:endParaRPr lang="en-US" altLang="zh-CN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5973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表格&#10;&#10;描述已自动生成">
            <a:extLst>
              <a:ext uri="{FF2B5EF4-FFF2-40B4-BE49-F238E27FC236}">
                <a16:creationId xmlns:a16="http://schemas.microsoft.com/office/drawing/2014/main" id="{559017BF-5EA8-25EF-9E82-E6B0E566A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1122" y="1835014"/>
            <a:ext cx="8379820" cy="494859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D51B8CEC-ABB4-A1E8-11DA-97F8927A8AA9}"/>
              </a:ext>
            </a:extLst>
          </p:cNvPr>
          <p:cNvSpPr txBox="1"/>
          <p:nvPr/>
        </p:nvSpPr>
        <p:spPr>
          <a:xfrm>
            <a:off x="404706" y="880907"/>
            <a:ext cx="117577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DIANA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An End-to-End Hybrid </a:t>
            </a:r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ANAlog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Neural Network SoC for the Edge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404706" y="192528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前期工作：论文阅读</a:t>
            </a:r>
            <a:endParaRPr lang="en-US" altLang="zh-CN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7966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示&#10;&#10;描述已自动生成">
            <a:extLst>
              <a:ext uri="{FF2B5EF4-FFF2-40B4-BE49-F238E27FC236}">
                <a16:creationId xmlns:a16="http://schemas.microsoft.com/office/drawing/2014/main" id="{81F593B6-A5E9-C062-0ED8-79C791DFCF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706" y="1887355"/>
            <a:ext cx="5627077" cy="394085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A54B11F-95C6-C34C-421C-632F55B88D4E}"/>
              </a:ext>
            </a:extLst>
          </p:cNvPr>
          <p:cNvSpPr txBox="1"/>
          <p:nvPr/>
        </p:nvSpPr>
        <p:spPr>
          <a:xfrm>
            <a:off x="404706" y="860255"/>
            <a:ext cx="117577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A Programmable Neural-Network Inference Accelerator Based on Scalable In-Memory Computing</a:t>
            </a: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91661C0-7147-A8AC-0D73-9DE9FC5CA8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5592" y="1923851"/>
            <a:ext cx="5012746" cy="3794865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774FCAD-189A-EE21-CE1F-13F65FFA7033}"/>
              </a:ext>
            </a:extLst>
          </p:cNvPr>
          <p:cNvSpPr txBox="1"/>
          <p:nvPr/>
        </p:nvSpPr>
        <p:spPr>
          <a:xfrm>
            <a:off x="327621" y="5828206"/>
            <a:ext cx="116472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本文通过分析</a:t>
            </a:r>
            <a:r>
              <a:rPr lang="en-US" altLang="zh-CN" sz="2000" dirty="0">
                <a:ea typeface="等线" panose="02010600030101010101" pitchFamily="2" charset="-122"/>
                <a:cs typeface="Times New Roman" panose="02020603050405020304" pitchFamily="18" charset="0"/>
              </a:rPr>
              <a:t>IMC</a:t>
            </a:r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的物理属性引入可扩展</a:t>
            </a:r>
            <a:r>
              <a:rPr lang="en-US" altLang="zh-CN" sz="2000" dirty="0">
                <a:ea typeface="等线" panose="02010600030101010101" pitchFamily="2" charset="-122"/>
                <a:cs typeface="Times New Roman" panose="02020603050405020304" pitchFamily="18" charset="0"/>
              </a:rPr>
              <a:t>NN</a:t>
            </a:r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映射到</a:t>
            </a:r>
            <a:r>
              <a:rPr lang="en-US" altLang="zh-CN" sz="2000" dirty="0">
                <a:ea typeface="等线" panose="02010600030101010101" pitchFamily="2" charset="-122"/>
                <a:cs typeface="Times New Roman" panose="02020603050405020304" pitchFamily="18" charset="0"/>
              </a:rPr>
              <a:t>IMC</a:t>
            </a:r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的挑战，概述了在</a:t>
            </a:r>
            <a:r>
              <a:rPr lang="zh-CN" altLang="en-US" sz="2000" dirty="0">
                <a:solidFill>
                  <a:srgbClr val="FF0000"/>
                </a:solidFill>
                <a:ea typeface="等线" panose="02010600030101010101" pitchFamily="2" charset="-122"/>
                <a:cs typeface="Times New Roman" panose="02020603050405020304" pitchFamily="18" charset="0"/>
              </a:rPr>
              <a:t>减少</a:t>
            </a:r>
            <a:r>
              <a:rPr lang="en-US" altLang="zh-CN" sz="2000" dirty="0">
                <a:solidFill>
                  <a:srgbClr val="FF0000"/>
                </a:solidFill>
                <a:ea typeface="等线" panose="02010600030101010101" pitchFamily="2" charset="-122"/>
                <a:cs typeface="Times New Roman" panose="02020603050405020304" pitchFamily="18" charset="0"/>
              </a:rPr>
              <a:t>IMC</a:t>
            </a:r>
            <a:r>
              <a:rPr lang="zh-CN" altLang="en-US" sz="2000" dirty="0">
                <a:solidFill>
                  <a:srgbClr val="FF0000"/>
                </a:solidFill>
                <a:ea typeface="等线" panose="02010600030101010101" pitchFamily="2" charset="-122"/>
                <a:cs typeface="Times New Roman" panose="02020603050405020304" pitchFamily="18" charset="0"/>
              </a:rPr>
              <a:t>执行相关开销</a:t>
            </a:r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的同时利用并行性的映射方式；提出了一种</a:t>
            </a:r>
            <a:r>
              <a:rPr lang="zh-CN" altLang="en-US" sz="2000" dirty="0">
                <a:solidFill>
                  <a:srgbClr val="FF0000"/>
                </a:solidFill>
                <a:ea typeface="等线" panose="02010600030101010101" pitchFamily="2" charset="-122"/>
                <a:cs typeface="Times New Roman" panose="02020603050405020304" pitchFamily="18" charset="0"/>
              </a:rPr>
              <a:t>可编程内核阵列架构</a:t>
            </a:r>
            <a:r>
              <a:rPr lang="en-US" altLang="zh-CN" sz="2000" dirty="0">
                <a:solidFill>
                  <a:srgbClr val="FF0000"/>
                </a:solidFill>
                <a:ea typeface="等线" panose="02010600030101010101" pitchFamily="2" charset="-122"/>
                <a:cs typeface="Times New Roman" panose="02020603050405020304" pitchFamily="18" charset="0"/>
              </a:rPr>
              <a:t>IMC</a:t>
            </a:r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，优化映射不同的</a:t>
            </a:r>
            <a:r>
              <a:rPr lang="en-US" altLang="zh-CN" sz="2000" dirty="0">
                <a:ea typeface="等线" panose="02010600030101010101" pitchFamily="2" charset="-122"/>
                <a:cs typeface="Times New Roman" panose="02020603050405020304" pitchFamily="18" charset="0"/>
              </a:rPr>
              <a:t>NN</a:t>
            </a:r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；提出了一种特殊的</a:t>
            </a:r>
            <a:r>
              <a:rPr lang="zh-CN" altLang="en-US" sz="2000" dirty="0">
                <a:solidFill>
                  <a:srgbClr val="FF0000"/>
                </a:solidFill>
                <a:ea typeface="等线" panose="02010600030101010101" pitchFamily="2" charset="-122"/>
                <a:cs typeface="Times New Roman" panose="02020603050405020304" pitchFamily="18" charset="0"/>
              </a:rPr>
              <a:t>可编程神经网络推理加速器架构</a:t>
            </a:r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2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404706" y="192528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前期工作：论文阅读</a:t>
            </a:r>
            <a:endParaRPr lang="en-US" altLang="zh-CN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456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示, 示意图&#10;&#10;描述已自动生成">
            <a:extLst>
              <a:ext uri="{FF2B5EF4-FFF2-40B4-BE49-F238E27FC236}">
                <a16:creationId xmlns:a16="http://schemas.microsoft.com/office/drawing/2014/main" id="{9E9AD695-B106-FCB0-F1E1-C2C0B8B66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805" y="1952320"/>
            <a:ext cx="4822543" cy="490568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A54B11F-95C6-C34C-421C-632F55B88D4E}"/>
              </a:ext>
            </a:extLst>
          </p:cNvPr>
          <p:cNvSpPr txBox="1"/>
          <p:nvPr/>
        </p:nvSpPr>
        <p:spPr>
          <a:xfrm>
            <a:off x="404706" y="856980"/>
            <a:ext cx="117577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A Programmable Neural-Network Inference Accelerator Based on Scalable In-Memory Computing</a:t>
            </a: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72E8C29-CDFB-B263-6C8C-2B4D92290AC7}"/>
              </a:ext>
            </a:extLst>
          </p:cNvPr>
          <p:cNvSpPr txBox="1"/>
          <p:nvPr/>
        </p:nvSpPr>
        <p:spPr>
          <a:xfrm>
            <a:off x="6647787" y="3283370"/>
            <a:ext cx="470937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本文在</a:t>
            </a:r>
            <a:r>
              <a:rPr lang="en-US" altLang="zh-CN" sz="2000" dirty="0">
                <a:ea typeface="等线" panose="02010600030101010101" pitchFamily="2" charset="-122"/>
                <a:cs typeface="Times New Roman" panose="02020603050405020304" pitchFamily="18" charset="0"/>
              </a:rPr>
              <a:t>CIMU</a:t>
            </a:r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中实现了四种映射方式：</a:t>
            </a:r>
            <a:endParaRPr lang="en-US" altLang="zh-CN" sz="2000" dirty="0"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sz="2000" dirty="0">
                <a:ea typeface="等线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）卷积运算</a:t>
            </a:r>
            <a:endParaRPr lang="en-US" altLang="zh-CN" sz="2000" dirty="0"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sz="2000" dirty="0">
                <a:ea typeface="等线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）残差链接（解决梯度消失）</a:t>
            </a:r>
            <a:endParaRPr lang="en-US" altLang="zh-CN" sz="2000" dirty="0"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sz="2000" dirty="0">
                <a:ea typeface="等线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）</a:t>
            </a:r>
            <a:r>
              <a:rPr lang="en-US" altLang="zh-CN" sz="2000" dirty="0">
                <a:ea typeface="等线" panose="02010600030101010101" pitchFamily="2" charset="-122"/>
                <a:cs typeface="Times New Roman" panose="02020603050405020304" pitchFamily="18" charset="0"/>
              </a:rPr>
              <a:t>dense</a:t>
            </a:r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层以及无数据重用层</a:t>
            </a:r>
            <a:endParaRPr lang="en-US" altLang="zh-CN" sz="2000" dirty="0"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sz="2000" dirty="0">
                <a:ea typeface="等线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）递归</a:t>
            </a:r>
            <a:r>
              <a:rPr lang="en-US" altLang="zh-CN" sz="2000" dirty="0">
                <a:ea typeface="等线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记忆增强层的映射（</a:t>
            </a:r>
            <a:r>
              <a:rPr lang="en-US" altLang="zh-CN" sz="2000" dirty="0">
                <a:ea typeface="等线" panose="02010600030101010101" pitchFamily="2" charset="-122"/>
                <a:cs typeface="Times New Roman" panose="02020603050405020304" pitchFamily="18" charset="0"/>
              </a:rPr>
              <a:t>LSTM</a:t>
            </a:r>
            <a:r>
              <a:rPr lang="zh-CN" altLang="en-US" sz="2000" dirty="0">
                <a:ea typeface="等线" panose="02010600030101010101" pitchFamily="2" charset="-122"/>
                <a:cs typeface="Times New Roman" panose="02020603050405020304" pitchFamily="18" charset="0"/>
              </a:rPr>
              <a:t>）</a:t>
            </a:r>
            <a:endParaRPr lang="en-US" altLang="zh-CN" sz="20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404706" y="192528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前期工作：论文阅读</a:t>
            </a:r>
            <a:endParaRPr lang="en-US" altLang="zh-CN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630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A35EE29-9EBD-5BE0-B3DA-CA871D238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927" y="2032781"/>
            <a:ext cx="10160951" cy="437060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A54B11F-95C6-C34C-421C-632F55B88D4E}"/>
              </a:ext>
            </a:extLst>
          </p:cNvPr>
          <p:cNvSpPr txBox="1"/>
          <p:nvPr/>
        </p:nvSpPr>
        <p:spPr>
          <a:xfrm>
            <a:off x="404706" y="856980"/>
            <a:ext cx="117577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A Programmable Neural-Network Inference Accelerator Based on Scalable In-Memory Computing</a:t>
            </a: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404706" y="192528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前期工作：论文阅读</a:t>
            </a:r>
            <a:endParaRPr lang="en-US" altLang="zh-CN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8406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43504" y="977640"/>
            <a:ext cx="1200995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背景：</a:t>
            </a:r>
            <a:endParaRPr lang="en-US" altLang="zh-CN" sz="2800" dirty="0" smtClean="0"/>
          </a:p>
          <a:p>
            <a:r>
              <a:rPr lang="en-US" altLang="zh-CN" sz="2800" dirty="0"/>
              <a:t>CIM</a:t>
            </a:r>
            <a:r>
              <a:rPr lang="zh-CN" altLang="en-US" sz="2800" dirty="0"/>
              <a:t>宏技术通过将部分或全部的计算移到存储中，计算单元和存储单元集成在同一个芯片，在存储单元内完成运算，让存储单元具有计算能力</a:t>
            </a:r>
            <a:r>
              <a:rPr lang="zh-CN" altLang="en-US" sz="2800" dirty="0" smtClean="0"/>
              <a:t>。针对神经网络的卷积计算，研究人员们通常采用两种方式对其进行处理：直接卷积计算，将卷积转换为矩阵乘计算。</a:t>
            </a:r>
            <a:endParaRPr lang="en-US" altLang="zh-CN" sz="2800" dirty="0" smtClean="0"/>
          </a:p>
          <a:p>
            <a:endParaRPr lang="en-US" altLang="zh-CN" sz="2800" dirty="0">
              <a:solidFill>
                <a:srgbClr val="FF0000"/>
              </a:solidFill>
            </a:endParaRPr>
          </a:p>
          <a:p>
            <a:r>
              <a:rPr lang="zh-CN" altLang="en-US" sz="2800" dirty="0" smtClean="0"/>
              <a:t>直接卷积：通过将激活值存储于</a:t>
            </a:r>
            <a:r>
              <a:rPr lang="en-US" altLang="zh-CN" sz="2800" dirty="0" smtClean="0"/>
              <a:t>CIM</a:t>
            </a:r>
            <a:r>
              <a:rPr lang="zh-CN" altLang="en-US" sz="2800" dirty="0" smtClean="0"/>
              <a:t>宏内部，运算时选取特定数据以达到卷积效果。目前只有东南大学做了一个模拟</a:t>
            </a:r>
            <a:r>
              <a:rPr lang="en-US" altLang="zh-CN" sz="2800" dirty="0" smtClean="0"/>
              <a:t>CIM</a:t>
            </a:r>
            <a:r>
              <a:rPr lang="zh-CN" altLang="en-US" sz="2800" dirty="0" smtClean="0"/>
              <a:t>宏</a:t>
            </a:r>
            <a:r>
              <a:rPr lang="en-US" altLang="zh-CN" sz="2800" dirty="0" smtClean="0"/>
              <a:t>[1]</a:t>
            </a:r>
            <a:r>
              <a:rPr lang="zh-CN" altLang="en-US" sz="2800" dirty="0" smtClean="0"/>
              <a:t>。</a:t>
            </a:r>
            <a:endParaRPr lang="en-US" altLang="zh-CN" sz="2800" dirty="0" smtClean="0"/>
          </a:p>
          <a:p>
            <a:r>
              <a:rPr lang="zh-CN" altLang="en-US" sz="2800" dirty="0"/>
              <a:t>矩阵乘：通常采用</a:t>
            </a:r>
            <a:r>
              <a:rPr lang="en-US" altLang="zh-CN" sz="2800" dirty="0"/>
              <a:t>img2col</a:t>
            </a:r>
            <a:r>
              <a:rPr lang="zh-CN" altLang="en-US" sz="2800" dirty="0"/>
              <a:t>的方法将卷积转换为矩阵乘形式，并将权值存储</a:t>
            </a:r>
            <a:r>
              <a:rPr lang="zh-CN" altLang="en-US" sz="2800" dirty="0" smtClean="0"/>
              <a:t>于</a:t>
            </a:r>
            <a:r>
              <a:rPr lang="en-US" altLang="zh-CN" sz="2800" dirty="0" smtClean="0"/>
              <a:t>CIM</a:t>
            </a:r>
            <a:r>
              <a:rPr lang="zh-CN" altLang="en-US" sz="2800" dirty="0" smtClean="0"/>
              <a:t>宏内部与激活值进行乘加得出结果。代表工作为</a:t>
            </a:r>
            <a:r>
              <a:rPr lang="en-US" altLang="zh-CN" sz="2800" dirty="0" smtClean="0"/>
              <a:t>TSMC</a:t>
            </a:r>
            <a:r>
              <a:rPr lang="zh-CN" altLang="en-US" sz="2800" dirty="0" smtClean="0"/>
              <a:t>的数字</a:t>
            </a:r>
            <a:r>
              <a:rPr lang="en-US" altLang="zh-CN" sz="2800" dirty="0" smtClean="0"/>
              <a:t>CIM</a:t>
            </a:r>
            <a:r>
              <a:rPr lang="zh-CN" altLang="en-US" sz="2800" dirty="0" smtClean="0"/>
              <a:t>宏</a:t>
            </a:r>
            <a:r>
              <a:rPr lang="en-US" altLang="zh-CN" sz="2800" dirty="0" smtClean="0"/>
              <a:t>[2]</a:t>
            </a:r>
            <a:r>
              <a:rPr lang="zh-CN" altLang="en-US" sz="2800" dirty="0" smtClean="0"/>
              <a:t>。</a:t>
            </a:r>
            <a:endParaRPr lang="zh-CN" altLang="en-US" sz="2800" dirty="0"/>
          </a:p>
        </p:txBody>
      </p:sp>
      <p:sp>
        <p:nvSpPr>
          <p:cNvPr id="2" name="矩形 1"/>
          <p:cNvSpPr/>
          <p:nvPr/>
        </p:nvSpPr>
        <p:spPr>
          <a:xfrm>
            <a:off x="143504" y="5644127"/>
            <a:ext cx="119054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5-nm 254-TOPS/W 221-TOPS/mm2 Fully-Digital Computing-in-Memory Macro Supporting Wide-Range Dynamic-Voltage-Frequency Scaling and Simultaneous MAC and Write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Operations</a:t>
            </a:r>
            <a:endParaRPr lang="en-US" altLang="zh-CN" kern="1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kern="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[2] </a:t>
            </a:r>
            <a:r>
              <a:rPr lang="en-US" altLang="zh-CN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28nm Horizontal-Weight-Shift and Vertical-Feature-</a:t>
            </a:r>
            <a:r>
              <a:rPr lang="en-US" altLang="zh-CN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ShiftBased</a:t>
            </a:r>
            <a:r>
              <a:rPr lang="en-US" altLang="zh-CN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Separate-WL 6T-SRAM Computation-in-Memory Unit-Macro for Edge </a:t>
            </a:r>
            <a:r>
              <a:rPr lang="en-US" altLang="zh-CN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Depthwise</a:t>
            </a:r>
            <a:r>
              <a:rPr lang="en-US" altLang="zh-CN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kern="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Neural-Networks</a:t>
            </a:r>
            <a:endParaRPr lang="zh-CN" altLang="zh-CN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91263" y="143291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目前阶段工作：实现一个支持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通用矩阵乘以及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3x3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卷积的数字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CIM</a:t>
            </a:r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宏</a:t>
            </a:r>
            <a:endParaRPr lang="zh-CN" altLang="en-US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796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35973" y="888980"/>
            <a:ext cx="1109199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两个工作的优缺点：</a:t>
            </a:r>
            <a:endParaRPr lang="en-US" altLang="zh-CN" sz="2800" dirty="0" smtClean="0"/>
          </a:p>
          <a:p>
            <a:endParaRPr lang="en-US" altLang="zh-CN" sz="2800" dirty="0">
              <a:solidFill>
                <a:srgbClr val="FF0000"/>
              </a:solidFill>
            </a:endParaRPr>
          </a:p>
          <a:p>
            <a:r>
              <a:rPr lang="en-US" altLang="zh-CN" sz="2800" dirty="0" smtClean="0"/>
              <a:t>[1]</a:t>
            </a:r>
            <a:r>
              <a:rPr lang="zh-CN" altLang="en-US" sz="2800" dirty="0" smtClean="0"/>
              <a:t>东南大学的模拟</a:t>
            </a:r>
            <a:r>
              <a:rPr lang="en-US" altLang="zh-CN" sz="2800" dirty="0" smtClean="0"/>
              <a:t>CIM</a:t>
            </a:r>
            <a:r>
              <a:rPr lang="zh-CN" altLang="en-US" sz="2800" dirty="0" smtClean="0"/>
              <a:t>宏：该模拟宏面积小集成度高；但是鲁棒性低，需要在特定电源电压范围内使用，同时设计好后不能更改，无法支持拓展。</a:t>
            </a:r>
            <a:endParaRPr lang="en-US" altLang="zh-CN" sz="2800" dirty="0" smtClean="0"/>
          </a:p>
          <a:p>
            <a:endParaRPr lang="en-US" altLang="zh-CN" sz="2800" dirty="0"/>
          </a:p>
          <a:p>
            <a:r>
              <a:rPr lang="en-US" altLang="zh-CN" sz="2800" dirty="0" smtClean="0"/>
              <a:t>[2]TSMC</a:t>
            </a:r>
            <a:r>
              <a:rPr lang="zh-CN" altLang="en-US" sz="2800" dirty="0" smtClean="0"/>
              <a:t>的数字</a:t>
            </a:r>
            <a:r>
              <a:rPr lang="en-US" altLang="zh-CN" sz="2800" dirty="0" smtClean="0"/>
              <a:t>CIM</a:t>
            </a:r>
            <a:r>
              <a:rPr lang="zh-CN" altLang="en-US" sz="2800" dirty="0" smtClean="0"/>
              <a:t>宏：在进行规整矩阵运算时速度快，效果好；但是在面对</a:t>
            </a:r>
            <a:r>
              <a:rPr lang="en-US" altLang="zh-CN" sz="2800" dirty="0" smtClean="0"/>
              <a:t>Mobile Net</a:t>
            </a:r>
            <a:r>
              <a:rPr lang="zh-CN" altLang="en-US" sz="2800" dirty="0" smtClean="0"/>
              <a:t>的</a:t>
            </a:r>
            <a:r>
              <a:rPr lang="en-US" altLang="zh-CN" sz="2800" dirty="0" smtClean="0"/>
              <a:t>DW</a:t>
            </a:r>
            <a:r>
              <a:rPr lang="zh-CN" altLang="en-US" sz="2800" dirty="0" smtClean="0"/>
              <a:t>层时，由于参数的输入通道以及输出通道均为</a:t>
            </a:r>
            <a:r>
              <a:rPr lang="en-US" altLang="zh-CN" sz="2800" dirty="0" smtClean="0"/>
              <a:t>1</a:t>
            </a:r>
            <a:r>
              <a:rPr lang="zh-CN" altLang="en-US" sz="2800" dirty="0" smtClean="0"/>
              <a:t>，导致了</a:t>
            </a:r>
            <a:r>
              <a:rPr lang="en-US" altLang="zh-CN" sz="2800" dirty="0" smtClean="0"/>
              <a:t>CIM</a:t>
            </a:r>
            <a:r>
              <a:rPr lang="zh-CN" altLang="en-US" sz="2800" dirty="0" smtClean="0"/>
              <a:t>宏内部数据的复用性低的问题</a:t>
            </a:r>
            <a:r>
              <a:rPr lang="zh-CN" altLang="en-US" sz="2800" dirty="0"/>
              <a:t>，</a:t>
            </a:r>
            <a:r>
              <a:rPr lang="zh-CN" altLang="en-US" sz="2800" dirty="0" smtClean="0"/>
              <a:t>这时就需要</a:t>
            </a:r>
            <a:r>
              <a:rPr lang="zh-CN" altLang="en-US" sz="2800" dirty="0"/>
              <a:t>对</a:t>
            </a:r>
            <a:r>
              <a:rPr lang="en-US" altLang="zh-CN" sz="2800" dirty="0"/>
              <a:t>CIM</a:t>
            </a:r>
            <a:r>
              <a:rPr lang="zh-CN" altLang="en-US" sz="2800" dirty="0"/>
              <a:t>宏内部的数据进行频繁的替换，从而限制</a:t>
            </a:r>
            <a:r>
              <a:rPr lang="en-US" altLang="zh-CN" sz="2800" dirty="0"/>
              <a:t>CIM</a:t>
            </a:r>
            <a:r>
              <a:rPr lang="zh-CN" altLang="en-US" sz="2800" dirty="0"/>
              <a:t>宏的</a:t>
            </a:r>
            <a:r>
              <a:rPr lang="zh-CN" altLang="en-US" sz="2800" dirty="0" smtClean="0"/>
              <a:t>计算效率。</a:t>
            </a:r>
            <a:r>
              <a:rPr lang="zh-CN" altLang="en-US" sz="2800" dirty="0"/>
              <a:t>（同样对于权值复用较少的网络也存在这种问题</a:t>
            </a:r>
            <a:r>
              <a:rPr lang="zh-CN" altLang="en-US" sz="2800" dirty="0" smtClean="0"/>
              <a:t>）</a:t>
            </a:r>
            <a:endParaRPr lang="zh-CN" altLang="en-US" sz="28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10F9E2B-997B-A733-1604-5CA3EC45617A}"/>
              </a:ext>
            </a:extLst>
          </p:cNvPr>
          <p:cNvSpPr txBox="1"/>
          <p:nvPr/>
        </p:nvSpPr>
        <p:spPr>
          <a:xfrm>
            <a:off x="91263" y="143291"/>
            <a:ext cx="11757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目前阶段工作：实现一个支持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通用矩阵乘以及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3x3</a:t>
            </a:r>
            <a:r>
              <a:rPr lang="zh-CN" altLang="en-US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卷积的数字</a:t>
            </a:r>
            <a:r>
              <a:rPr lang="en-US" altLang="zh-CN" sz="28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CIM</a:t>
            </a:r>
            <a:r>
              <a:rPr lang="zh-CN" altLang="en-US" sz="28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宏</a:t>
            </a:r>
            <a:endParaRPr lang="zh-CN" altLang="en-US" sz="28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83865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658</TotalTime>
  <Words>1170</Words>
  <Application>Microsoft Office PowerPoint</Application>
  <PresentationFormat>宽屏</PresentationFormat>
  <Paragraphs>87</Paragraphs>
  <Slides>20</Slides>
  <Notes>10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7" baseType="lpstr">
      <vt:lpstr>等线</vt:lpstr>
      <vt:lpstr>等线 Light</vt:lpstr>
      <vt:lpstr>黑体</vt:lpstr>
      <vt:lpstr>Arial</vt:lpstr>
      <vt:lpstr>Times New Roman</vt:lpstr>
      <vt:lpstr>Office 主题​​</vt:lpstr>
      <vt:lpstr>Microsoft Visio 绘图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renyu yang</dc:creator>
  <cp:lastModifiedBy>renyu yang</cp:lastModifiedBy>
  <cp:revision>33</cp:revision>
  <dcterms:created xsi:type="dcterms:W3CDTF">2023-07-06T00:19:22Z</dcterms:created>
  <dcterms:modified xsi:type="dcterms:W3CDTF">2023-07-24T01:10:13Z</dcterms:modified>
</cp:coreProperties>
</file>

<file path=docProps/thumbnail.jpeg>
</file>